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93" r:id="rId2"/>
    <p:sldId id="260" r:id="rId3"/>
    <p:sldId id="284" r:id="rId4"/>
    <p:sldId id="263" r:id="rId5"/>
    <p:sldId id="280" r:id="rId6"/>
    <p:sldId id="281" r:id="rId7"/>
    <p:sldId id="265" r:id="rId8"/>
    <p:sldId id="264" r:id="rId9"/>
    <p:sldId id="266" r:id="rId10"/>
    <p:sldId id="267" r:id="rId11"/>
    <p:sldId id="268" r:id="rId12"/>
    <p:sldId id="269" r:id="rId13"/>
    <p:sldId id="272" r:id="rId14"/>
    <p:sldId id="276" r:id="rId15"/>
    <p:sldId id="282" r:id="rId16"/>
    <p:sldId id="29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3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18FC6-B727-4BAA-804B-6A87E585CA04}" type="datetimeFigureOut">
              <a:rPr lang="en-US" smtClean="0"/>
              <a:t>8/31/2022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6CEBE5-F271-48E8-ADA0-1D82FEAE78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41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8/31/2022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Relationship Id="rId9" Type="http://schemas.openxmlformats.org/officeDocument/2006/relationships/hyperlink" Target="http://pngimg.com/download/73403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EABD8C5-8B85-001F-3508-72063C1DC5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6538" b="17212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CAD1EC-AAAC-FFE8-F37A-19B5B40D7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>
            <a:normAutofit/>
          </a:bodyPr>
          <a:lstStyle/>
          <a:p>
            <a:r>
              <a:rPr lang="en-US" dirty="0"/>
              <a:t>Learn </a:t>
            </a:r>
            <a:r>
              <a:rPr lang="en-US" dirty="0" err="1"/>
              <a:t>powershell</a:t>
            </a:r>
            <a:r>
              <a:rPr lang="en-US" dirty="0"/>
              <a:t> by building a cool alarm clock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5F3169-0D6B-3FB1-5C7D-00D81FE22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765100" cy="19473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Mike Nelson</a:t>
            </a:r>
          </a:p>
          <a:p>
            <a:r>
              <a:rPr lang="en-US">
                <a:solidFill>
                  <a:schemeClr val="tx1"/>
                </a:solidFill>
              </a:rPr>
              <a:t>VMware </a:t>
            </a:r>
            <a:r>
              <a:rPr lang="en-US" dirty="0">
                <a:solidFill>
                  <a:schemeClr val="tx1"/>
                </a:solidFill>
              </a:rPr>
              <a:t>Explore VMTN 2022</a:t>
            </a:r>
          </a:p>
        </p:txBody>
      </p:sp>
    </p:spTree>
    <p:extLst>
      <p:ext uri="{BB962C8B-B14F-4D97-AF65-F5344CB8AC3E}">
        <p14:creationId xmlns:p14="http://schemas.microsoft.com/office/powerpoint/2010/main" val="3540866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C046-714B-F8E2-A065-CDD1BF474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89" y="0"/>
            <a:ext cx="8534400" cy="1507067"/>
          </a:xfrm>
        </p:spPr>
        <p:txBody>
          <a:bodyPr>
            <a:normAutofit/>
          </a:bodyPr>
          <a:lstStyle/>
          <a:p>
            <a:r>
              <a:rPr lang="en-US" sz="4267" dirty="0"/>
              <a:t>Show-Pipelining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C5E50C-6469-549E-AD78-86341B7384B6}"/>
              </a:ext>
            </a:extLst>
          </p:cNvPr>
          <p:cNvGrpSpPr/>
          <p:nvPr/>
        </p:nvGrpSpPr>
        <p:grpSpPr>
          <a:xfrm>
            <a:off x="203200" y="3126325"/>
            <a:ext cx="11267381" cy="1015127"/>
            <a:chOff x="1252553" y="2786526"/>
            <a:chExt cx="8450536" cy="76134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63E90E9-7BE2-7DC2-52AD-1B4BFBFA138A}"/>
                </a:ext>
              </a:extLst>
            </p:cNvPr>
            <p:cNvSpPr/>
            <p:nvPr/>
          </p:nvSpPr>
          <p:spPr>
            <a:xfrm>
              <a:off x="1290610" y="2786526"/>
              <a:ext cx="8412479" cy="76134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E10EB3-5AE5-4C2B-7068-51340A2AA3B5}"/>
                </a:ext>
              </a:extLst>
            </p:cNvPr>
            <p:cNvSpPr txBox="1"/>
            <p:nvPr/>
          </p:nvSpPr>
          <p:spPr>
            <a:xfrm>
              <a:off x="1252553" y="2988781"/>
              <a:ext cx="8294579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PS&gt;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Get-Process</a:t>
              </a:r>
              <a:r>
                <a:rPr lang="en-US" sz="2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 –Name firefox.exe –</a:t>
              </a:r>
              <a:r>
                <a:rPr lang="en-US" sz="2400" dirty="0" err="1">
                  <a:solidFill>
                    <a:schemeClr val="bg1"/>
                  </a:solidFill>
                  <a:latin typeface="Consolas" panose="020B0609020204030204" pitchFamily="49" charset="0"/>
                </a:rPr>
                <a:t>IncludeUserName</a:t>
              </a:r>
              <a:r>
                <a:rPr lang="en-US" sz="2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00B050"/>
                  </a:solidFill>
                  <a:latin typeface="Consolas" panose="020B0609020204030204" pitchFamily="49" charset="0"/>
                </a:rPr>
                <a:t>|</a:t>
              </a:r>
              <a:r>
                <a:rPr lang="en-US" sz="2400" dirty="0">
                  <a:solidFill>
                    <a:schemeClr val="bg1"/>
                  </a:solidFill>
                  <a:latin typeface="Consolas" panose="020B0609020204030204" pitchFamily="49" charset="0"/>
                </a:rPr>
                <a:t> </a:t>
              </a:r>
              <a:r>
                <a:rPr lang="en-US" sz="2400" dirty="0">
                  <a:solidFill>
                    <a:srgbClr val="FF0000"/>
                  </a:solidFill>
                  <a:latin typeface="Consolas" panose="020B0609020204030204" pitchFamily="49" charset="0"/>
                </a:rPr>
                <a:t>Stop-Process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99CB11-0B5D-99C0-D34C-64770DC9592E}"/>
              </a:ext>
            </a:extLst>
          </p:cNvPr>
          <p:cNvGrpSpPr/>
          <p:nvPr/>
        </p:nvGrpSpPr>
        <p:grpSpPr>
          <a:xfrm>
            <a:off x="7091780" y="2006600"/>
            <a:ext cx="3602268" cy="1387147"/>
            <a:chOff x="6422643" y="1908928"/>
            <a:chExt cx="2701701" cy="1040360"/>
          </a:xfrm>
        </p:grpSpPr>
        <p:sp>
          <p:nvSpPr>
            <p:cNvPr id="6" name="Arrow: Up 5">
              <a:extLst>
                <a:ext uri="{FF2B5EF4-FFF2-40B4-BE49-F238E27FC236}">
                  <a16:creationId xmlns:a16="http://schemas.microsoft.com/office/drawing/2014/main" id="{3DE21CD8-DD06-E4A2-74CE-0E073B609C8B}"/>
                </a:ext>
              </a:extLst>
            </p:cNvPr>
            <p:cNvSpPr/>
            <p:nvPr/>
          </p:nvSpPr>
          <p:spPr>
            <a:xfrm>
              <a:off x="7532048" y="2416324"/>
              <a:ext cx="308284" cy="532964"/>
            </a:xfrm>
            <a:prstGeom prst="up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04DD688-C1CC-126D-E37C-6445C4ABEB61}"/>
                </a:ext>
              </a:extLst>
            </p:cNvPr>
            <p:cNvSpPr txBox="1"/>
            <p:nvPr/>
          </p:nvSpPr>
          <p:spPr>
            <a:xfrm>
              <a:off x="6422643" y="1908928"/>
              <a:ext cx="2701701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Pipeline operator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F0AA765-FFED-E0D2-F1A3-C020EF039283}"/>
              </a:ext>
            </a:extLst>
          </p:cNvPr>
          <p:cNvSpPr txBox="1"/>
          <p:nvPr/>
        </p:nvSpPr>
        <p:spPr>
          <a:xfrm>
            <a:off x="519118" y="4416893"/>
            <a:ext cx="10870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Object returned by first cmdlet sent to second cmdlet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3213A5-FABC-5D58-E148-8DDB36C5A0C2}"/>
              </a:ext>
            </a:extLst>
          </p:cNvPr>
          <p:cNvSpPr txBox="1"/>
          <p:nvPr/>
        </p:nvSpPr>
        <p:spPr>
          <a:xfrm>
            <a:off x="3993203" y="5135717"/>
            <a:ext cx="35173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“One-liner”</a:t>
            </a:r>
          </a:p>
        </p:txBody>
      </p:sp>
    </p:spTree>
    <p:extLst>
      <p:ext uri="{BB962C8B-B14F-4D97-AF65-F5344CB8AC3E}">
        <p14:creationId xmlns:p14="http://schemas.microsoft.com/office/powerpoint/2010/main" val="180755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918AA-46F8-E57A-FB12-536B9124B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364" y="5005384"/>
            <a:ext cx="8534400" cy="1507067"/>
          </a:xfrm>
        </p:spPr>
        <p:txBody>
          <a:bodyPr>
            <a:normAutofit/>
          </a:bodyPr>
          <a:lstStyle/>
          <a:p>
            <a:r>
              <a:rPr lang="en-US" sz="4267" dirty="0"/>
              <a:t>Show-Functions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1A98B-49F5-ADC2-8E93-FAF1E1D7E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467" y="1166284"/>
            <a:ext cx="10972800" cy="49244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133" dirty="0">
                <a:solidFill>
                  <a:schemeClr val="bg1"/>
                </a:solidFill>
              </a:rPr>
              <a:t>A list of PowerShell statements that run like you had entered them on the command line.</a:t>
            </a:r>
          </a:p>
          <a:p>
            <a:pPr marL="0" indent="0">
              <a:buNone/>
            </a:pPr>
            <a:endParaRPr lang="en-US" sz="2133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FEF98F-759A-B3CC-FEEB-968D23CAC055}"/>
              </a:ext>
            </a:extLst>
          </p:cNvPr>
          <p:cNvSpPr/>
          <p:nvPr/>
        </p:nvSpPr>
        <p:spPr>
          <a:xfrm>
            <a:off x="736246" y="1775395"/>
            <a:ext cx="10219721" cy="187358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80C28C-2EDE-FBF1-3C76-D57C77896380}"/>
              </a:ext>
            </a:extLst>
          </p:cNvPr>
          <p:cNvSpPr txBox="1"/>
          <p:nvPr/>
        </p:nvSpPr>
        <p:spPr>
          <a:xfrm>
            <a:off x="713886" y="1775395"/>
            <a:ext cx="6356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function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Get-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FirefoxProcess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{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Get-Process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firefox.exe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3AA159-BC1F-432A-96BE-0ADDA0A0DA9A}"/>
              </a:ext>
            </a:extLst>
          </p:cNvPr>
          <p:cNvSpPr txBox="1"/>
          <p:nvPr/>
        </p:nvSpPr>
        <p:spPr>
          <a:xfrm>
            <a:off x="699708" y="2007358"/>
            <a:ext cx="1036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function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Get-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FirefoxProcess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{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$a =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Get-Process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firefox.exe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if ($a –eq $null) {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Write-Host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“No Firefox process present”}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return $a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8D155-1575-C20A-D77F-8E91D84B27DB}"/>
              </a:ext>
            </a:extLst>
          </p:cNvPr>
          <p:cNvSpPr txBox="1"/>
          <p:nvPr/>
        </p:nvSpPr>
        <p:spPr>
          <a:xfrm>
            <a:off x="370418" y="3968490"/>
            <a:ext cx="10878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To run a function, you call it by name on the command line, in a script, or in a module.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181653-68D1-D5C2-CE16-B74F601430F5}"/>
              </a:ext>
            </a:extLst>
          </p:cNvPr>
          <p:cNvSpPr/>
          <p:nvPr/>
        </p:nvSpPr>
        <p:spPr>
          <a:xfrm>
            <a:off x="699708" y="4616140"/>
            <a:ext cx="10219721" cy="1964672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056F32-43DD-3E76-EBB7-026D0D63EDB2}"/>
              </a:ext>
            </a:extLst>
          </p:cNvPr>
          <p:cNvSpPr txBox="1"/>
          <p:nvPr/>
        </p:nvSpPr>
        <p:spPr>
          <a:xfrm>
            <a:off x="636555" y="4650384"/>
            <a:ext cx="1036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function </a:t>
            </a:r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Get-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FirefoxProcess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{ 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$a =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Get-Process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firefox.exe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if ($a –eq $null) {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Write-Host</a:t>
            </a:r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“No Firefox process present”}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    return $a</a:t>
            </a:r>
          </a:p>
          <a:p>
            <a:r>
              <a:rPr lang="en-US" sz="1600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D36A04-C444-1F2B-2B3F-5ABBDA52D870}"/>
              </a:ext>
            </a:extLst>
          </p:cNvPr>
          <p:cNvSpPr txBox="1"/>
          <p:nvPr/>
        </p:nvSpPr>
        <p:spPr>
          <a:xfrm>
            <a:off x="640257" y="6179984"/>
            <a:ext cx="2204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onsolas" panose="020B0609020204030204" pitchFamily="49" charset="0"/>
              </a:rPr>
              <a:t>Get-</a:t>
            </a:r>
            <a:r>
              <a:rPr lang="en-US" sz="1600" dirty="0" err="1">
                <a:solidFill>
                  <a:srgbClr val="00B050"/>
                </a:solidFill>
                <a:latin typeface="Consolas" panose="020B0609020204030204" pitchFamily="49" charset="0"/>
              </a:rPr>
              <a:t>FirefoxProcess</a:t>
            </a:r>
            <a:endParaRPr lang="en-US" sz="16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11D4AC7-62C1-1859-E788-AC8EF6DD321D}"/>
              </a:ext>
            </a:extLst>
          </p:cNvPr>
          <p:cNvSpPr txBox="1">
            <a:spLocks/>
          </p:cNvSpPr>
          <p:nvPr/>
        </p:nvSpPr>
        <p:spPr>
          <a:xfrm>
            <a:off x="499589" y="-174549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67" dirty="0"/>
              <a:t>Show-function</a:t>
            </a:r>
          </a:p>
        </p:txBody>
      </p:sp>
    </p:spTree>
    <p:extLst>
      <p:ext uri="{BB962C8B-B14F-4D97-AF65-F5344CB8AC3E}">
        <p14:creationId xmlns:p14="http://schemas.microsoft.com/office/powerpoint/2010/main" val="426124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/>
      <p:bldP spid="7" grpId="0"/>
      <p:bldP spid="8" grpId="0"/>
      <p:bldP spid="9" grpId="0" animBg="1"/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7285B-02A0-D41D-6088-6F92DA3B3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82" y="-178721"/>
            <a:ext cx="8534400" cy="1507067"/>
          </a:xfrm>
        </p:spPr>
        <p:txBody>
          <a:bodyPr>
            <a:normAutofit/>
          </a:bodyPr>
          <a:lstStyle/>
          <a:p>
            <a:r>
              <a:rPr lang="en-US" sz="4267" dirty="0"/>
              <a:t>Show-Module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589B4-650D-588B-87A1-875A9582F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882" y="1824881"/>
            <a:ext cx="8534400" cy="3615267"/>
          </a:xfrm>
        </p:spPr>
        <p:txBody>
          <a:bodyPr>
            <a:normAutofit fontScale="85000" lnSpcReduction="20000"/>
          </a:bodyPr>
          <a:lstStyle/>
          <a:p>
            <a:r>
              <a:rPr lang="en-US" sz="2667" dirty="0">
                <a:solidFill>
                  <a:schemeClr val="bg1"/>
                </a:solidFill>
              </a:rPr>
              <a:t>Modules are a </a:t>
            </a:r>
            <a:r>
              <a:rPr lang="en-US" sz="2667" dirty="0">
                <a:solidFill>
                  <a:srgbClr val="C00000"/>
                </a:solidFill>
              </a:rPr>
              <a:t>.psm1</a:t>
            </a:r>
            <a:r>
              <a:rPr lang="en-US" sz="2667" dirty="0">
                <a:solidFill>
                  <a:schemeClr val="bg1"/>
                </a:solidFill>
              </a:rPr>
              <a:t> file or a </a:t>
            </a:r>
            <a:r>
              <a:rPr lang="en-US" sz="2667" dirty="0">
                <a:solidFill>
                  <a:srgbClr val="C00000"/>
                </a:solidFill>
              </a:rPr>
              <a:t>.</a:t>
            </a:r>
            <a:r>
              <a:rPr lang="en-US" sz="2667" dirty="0" err="1">
                <a:solidFill>
                  <a:srgbClr val="C00000"/>
                </a:solidFill>
              </a:rPr>
              <a:t>dll</a:t>
            </a:r>
            <a:r>
              <a:rPr lang="en-US" sz="2667" dirty="0">
                <a:solidFill>
                  <a:schemeClr val="bg1"/>
                </a:solidFill>
              </a:rPr>
              <a:t> that contain commands, providers, variables, functions, help context, aliases, &amp; workflows</a:t>
            </a:r>
          </a:p>
          <a:p>
            <a:r>
              <a:rPr lang="en-US" sz="2667" dirty="0">
                <a:solidFill>
                  <a:schemeClr val="bg1"/>
                </a:solidFill>
              </a:rPr>
              <a:t>Imported as itself (automatically via autoloading or manually via the Import-Module cmdlet) or launched from </a:t>
            </a:r>
            <a:r>
              <a:rPr lang="en-US" sz="2667" dirty="0">
                <a:solidFill>
                  <a:srgbClr val="C00000"/>
                </a:solidFill>
              </a:rPr>
              <a:t>.psd1</a:t>
            </a:r>
            <a:r>
              <a:rPr lang="en-US" sz="2667" dirty="0">
                <a:solidFill>
                  <a:schemeClr val="bg1"/>
                </a:solidFill>
              </a:rPr>
              <a:t> manifest file (see next slide)</a:t>
            </a:r>
          </a:p>
          <a:p>
            <a:r>
              <a:rPr lang="en-US" sz="2667" dirty="0">
                <a:solidFill>
                  <a:schemeClr val="bg1"/>
                </a:solidFill>
              </a:rPr>
              <a:t>Can be stored anywhere, but common paths is best (ex. $</a:t>
            </a:r>
            <a:r>
              <a:rPr lang="en-US" sz="2667" dirty="0" err="1">
                <a:solidFill>
                  <a:schemeClr val="bg1"/>
                </a:solidFill>
              </a:rPr>
              <a:t>env:PSModulePath</a:t>
            </a:r>
            <a:r>
              <a:rPr lang="en-US" sz="2667" dirty="0">
                <a:solidFill>
                  <a:schemeClr val="bg1"/>
                </a:solidFill>
              </a:rPr>
              <a:t>)</a:t>
            </a:r>
          </a:p>
          <a:p>
            <a:r>
              <a:rPr lang="en-US" sz="2667" dirty="0">
                <a:solidFill>
                  <a:schemeClr val="bg1"/>
                </a:solidFill>
              </a:rPr>
              <a:t>Easy lifecycle management with Install-Module &amp; Update-Module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37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7285B-02A0-D41D-6088-6F92DA3B3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531" y="-215297"/>
            <a:ext cx="8534400" cy="1507067"/>
          </a:xfrm>
        </p:spPr>
        <p:txBody>
          <a:bodyPr>
            <a:normAutofit/>
          </a:bodyPr>
          <a:lstStyle/>
          <a:p>
            <a:r>
              <a:rPr lang="en-US" sz="4267" dirty="0"/>
              <a:t>Show-</a:t>
            </a:r>
            <a:r>
              <a:rPr lang="en-US" sz="4267" dirty="0" err="1"/>
              <a:t>ModuleManifest</a:t>
            </a:r>
            <a:endParaRPr lang="en-US" sz="4267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589B4-650D-588B-87A1-875A9582F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861" y="1532273"/>
            <a:ext cx="8534400" cy="3615267"/>
          </a:xfrm>
        </p:spPr>
        <p:txBody>
          <a:bodyPr>
            <a:normAutofit fontScale="92500" lnSpcReduction="20000"/>
          </a:bodyPr>
          <a:lstStyle/>
          <a:p>
            <a:r>
              <a:rPr lang="en-US" sz="2667" dirty="0">
                <a:solidFill>
                  <a:schemeClr val="bg1"/>
                </a:solidFill>
              </a:rPr>
              <a:t>Module can be defined by a manifest file which has an extension of </a:t>
            </a:r>
            <a:r>
              <a:rPr lang="en-US" sz="2667" dirty="0">
                <a:solidFill>
                  <a:srgbClr val="C00000"/>
                </a:solidFill>
              </a:rPr>
              <a:t>.psd1</a:t>
            </a:r>
          </a:p>
          <a:p>
            <a:r>
              <a:rPr lang="en-US" sz="2667" dirty="0">
                <a:solidFill>
                  <a:schemeClr val="bg1"/>
                </a:solidFill>
              </a:rPr>
              <a:t>A manifest is not required for a module.</a:t>
            </a:r>
          </a:p>
          <a:p>
            <a:r>
              <a:rPr lang="en-US" sz="2667" dirty="0">
                <a:solidFill>
                  <a:schemeClr val="bg1"/>
                </a:solidFill>
              </a:rPr>
              <a:t>Manifests are made up of a hash table of keys and values that describe the contents &amp; attributes of a module, define prerequisites, and determine how components are processed.</a:t>
            </a:r>
          </a:p>
          <a:p>
            <a:r>
              <a:rPr lang="en-US" sz="2667" dirty="0">
                <a:solidFill>
                  <a:schemeClr val="bg1"/>
                </a:solidFill>
              </a:rPr>
              <a:t>Think of it as a glossary and instruction set for a module for PowerShell.</a:t>
            </a:r>
            <a:endParaRPr 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11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64014C-3858-8E24-D2F8-48A04851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Core Cmdlets to Know</a:t>
            </a:r>
          </a:p>
        </p:txBody>
      </p:sp>
      <p:pic>
        <p:nvPicPr>
          <p:cNvPr id="7" name="Graphic 6" descr="Head with gears with solid fill">
            <a:extLst>
              <a:ext uri="{FF2B5EF4-FFF2-40B4-BE49-F238E27FC236}">
                <a16:creationId xmlns:a16="http://schemas.microsoft.com/office/drawing/2014/main" id="{D50C099E-31B1-F7FD-3D6E-A6E369AF5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9284" y="1600201"/>
            <a:ext cx="4525433" cy="452543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C1EF68-02F2-81D7-43B1-196884FA6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Get-Help</a:t>
            </a:r>
          </a:p>
          <a:p>
            <a:r>
              <a:rPr lang="en-US" sz="3200" dirty="0">
                <a:solidFill>
                  <a:schemeClr val="bg1"/>
                </a:solidFill>
              </a:rPr>
              <a:t>Update-Help</a:t>
            </a:r>
          </a:p>
          <a:p>
            <a:r>
              <a:rPr lang="en-US" sz="3200" dirty="0">
                <a:solidFill>
                  <a:schemeClr val="bg1"/>
                </a:solidFill>
              </a:rPr>
              <a:t>Get-Command</a:t>
            </a:r>
          </a:p>
          <a:p>
            <a:r>
              <a:rPr lang="en-US" sz="3200" dirty="0">
                <a:solidFill>
                  <a:schemeClr val="bg1"/>
                </a:solidFill>
              </a:rPr>
              <a:t>Show-Command</a:t>
            </a:r>
          </a:p>
          <a:p>
            <a:r>
              <a:rPr lang="en-US" sz="3200" dirty="0">
                <a:solidFill>
                  <a:schemeClr val="bg1"/>
                </a:solidFill>
              </a:rPr>
              <a:t>Get-Member</a:t>
            </a:r>
          </a:p>
          <a:p>
            <a:r>
              <a:rPr lang="en-US" sz="3200" dirty="0">
                <a:solidFill>
                  <a:schemeClr val="bg1"/>
                </a:solidFill>
              </a:rPr>
              <a:t>Update-Module</a:t>
            </a:r>
          </a:p>
        </p:txBody>
      </p:sp>
    </p:spTree>
    <p:extLst>
      <p:ext uri="{BB962C8B-B14F-4D97-AF65-F5344CB8AC3E}">
        <p14:creationId xmlns:p14="http://schemas.microsoft.com/office/powerpoint/2010/main" val="185276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ACB782-E53F-A042-928C-91B227A3A6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D7B9F3E-B5C5-A0D8-AE45-7EB5433F4F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@mikenelsonio</a:t>
            </a:r>
          </a:p>
          <a:p>
            <a:r>
              <a:rPr lang="en-US" dirty="0" err="1">
                <a:solidFill>
                  <a:schemeClr val="bg1"/>
                </a:solidFill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 - </a:t>
            </a:r>
            <a:r>
              <a:rPr lang="en-US" dirty="0" err="1">
                <a:solidFill>
                  <a:schemeClr val="bg1"/>
                </a:solidFill>
              </a:rPr>
              <a:t>mikenelson</a:t>
            </a:r>
            <a:r>
              <a:rPr lang="en-US" dirty="0">
                <a:solidFill>
                  <a:schemeClr val="bg1"/>
                </a:solidFill>
              </a:rPr>
              <a:t>-io</a:t>
            </a:r>
          </a:p>
          <a:p>
            <a:r>
              <a:rPr lang="en-US" dirty="0">
                <a:solidFill>
                  <a:schemeClr val="bg1"/>
                </a:solidFill>
              </a:rPr>
              <a:t>LinkedIn - </a:t>
            </a:r>
            <a:r>
              <a:rPr lang="en-US" dirty="0" err="1">
                <a:solidFill>
                  <a:schemeClr val="bg1"/>
                </a:solidFill>
              </a:rPr>
              <a:t>nelmedia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29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osh2">
            <a:hlinkClick r:id="" action="ppaction://media"/>
            <a:extLst>
              <a:ext uri="{FF2B5EF4-FFF2-40B4-BE49-F238E27FC236}">
                <a16:creationId xmlns:a16="http://schemas.microsoft.com/office/drawing/2014/main" id="{FBAFEACE-6AC5-A047-B7A3-AACF5186CD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7406" y="-396815"/>
            <a:ext cx="11030007" cy="725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6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0BFF027-44E3-A2B1-B999-45E3894C655E}"/>
              </a:ext>
            </a:extLst>
          </p:cNvPr>
          <p:cNvSpPr txBox="1">
            <a:spLocks/>
          </p:cNvSpPr>
          <p:nvPr/>
        </p:nvSpPr>
        <p:spPr>
          <a:xfrm>
            <a:off x="191042" y="505750"/>
            <a:ext cx="14020800" cy="17674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/>
              <a:t>Get-Mike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00A3AF-46B0-6F68-08D5-350446FB0F30}"/>
              </a:ext>
            </a:extLst>
          </p:cNvPr>
          <p:cNvSpPr txBox="1">
            <a:spLocks/>
          </p:cNvSpPr>
          <p:nvPr/>
        </p:nvSpPr>
        <p:spPr>
          <a:xfrm>
            <a:off x="1027056" y="1900267"/>
            <a:ext cx="9266321" cy="58017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35+ years in tech</a:t>
            </a:r>
          </a:p>
          <a:p>
            <a:r>
              <a:rPr lang="en-US" sz="3200" dirty="0"/>
              <a:t>Principal Technologist @ Cohesity</a:t>
            </a:r>
          </a:p>
          <a:p>
            <a:r>
              <a:rPr lang="en-US" sz="3200" dirty="0"/>
              <a:t>Experience from Helpdesk to Architect</a:t>
            </a:r>
          </a:p>
          <a:p>
            <a:r>
              <a:rPr lang="en-US" sz="3200" dirty="0"/>
              <a:t>Scripter, not a coder</a:t>
            </a:r>
          </a:p>
          <a:p>
            <a:r>
              <a:rPr lang="en-US" sz="3200" dirty="0"/>
              <a:t>Passion for community, teaching, learning</a:t>
            </a:r>
          </a:p>
          <a:p>
            <a:r>
              <a:rPr lang="en-US" sz="3200" dirty="0"/>
              <a:t>Beer, BBQ, &amp; Gadgets</a:t>
            </a:r>
          </a:p>
        </p:txBody>
      </p: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C7E456B-54A5-1000-FBB5-2C6A3C3AE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991" y="6057211"/>
            <a:ext cx="1833388" cy="751389"/>
          </a:xfrm>
          <a:prstGeom prst="rect">
            <a:avLst/>
          </a:prstGeom>
        </p:spPr>
      </p:pic>
      <p:pic>
        <p:nvPicPr>
          <p:cNvPr id="11" name="Picture 10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451B5585-9FA9-E997-CC7F-0E209C1D57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900" y="6058874"/>
            <a:ext cx="1390224" cy="751391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low confidence">
            <a:extLst>
              <a:ext uri="{FF2B5EF4-FFF2-40B4-BE49-F238E27FC236}">
                <a16:creationId xmlns:a16="http://schemas.microsoft.com/office/drawing/2014/main" id="{CDCCB0EC-CB7C-3F2C-249D-52ABF1C70F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8445" y="6011141"/>
            <a:ext cx="1253163" cy="846860"/>
          </a:xfrm>
          <a:prstGeom prst="rect">
            <a:avLst/>
          </a:prstGeom>
        </p:spPr>
      </p:pic>
      <p:pic>
        <p:nvPicPr>
          <p:cNvPr id="15" name="Picture 1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0697428D-2F5A-A04A-00DA-B1957543FF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0" b="38288"/>
          <a:stretch/>
        </p:blipFill>
        <p:spPr>
          <a:xfrm>
            <a:off x="5451738" y="-97131"/>
            <a:ext cx="6871260" cy="26804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97A4187B-0E95-534F-FAFB-C7AC041FB87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942" y="393683"/>
            <a:ext cx="346227" cy="346227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92627AD6-D7BD-F0A7-CE1A-C1B148CBF77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987" y="865794"/>
            <a:ext cx="267319" cy="2673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4BD62B-3AB8-9E1B-7277-8E9B587E3513}"/>
              </a:ext>
            </a:extLst>
          </p:cNvPr>
          <p:cNvSpPr txBox="1"/>
          <p:nvPr/>
        </p:nvSpPr>
        <p:spPr>
          <a:xfrm>
            <a:off x="3729305" y="392390"/>
            <a:ext cx="2842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mikenelsonio</a:t>
            </a:r>
            <a:endParaRPr lang="en-IN" sz="1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BC951F-B504-B29D-63C3-6BE6C95411B8}"/>
              </a:ext>
            </a:extLst>
          </p:cNvPr>
          <p:cNvSpPr txBox="1"/>
          <p:nvPr/>
        </p:nvSpPr>
        <p:spPr>
          <a:xfrm>
            <a:off x="3722840" y="825046"/>
            <a:ext cx="2842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nelmedia</a:t>
            </a:r>
            <a:endParaRPr lang="en-IN" sz="1600" b="1" dirty="0"/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D882BB34-B5B5-F1A9-C471-6D1313D8D8C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401305" y="1274160"/>
            <a:ext cx="354753" cy="35475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04EC491-0C73-AD40-A07F-985E26737722}"/>
              </a:ext>
            </a:extLst>
          </p:cNvPr>
          <p:cNvSpPr txBox="1"/>
          <p:nvPr/>
        </p:nvSpPr>
        <p:spPr>
          <a:xfrm>
            <a:off x="3734104" y="1267543"/>
            <a:ext cx="2842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mikenelson</a:t>
            </a:r>
            <a:r>
              <a:rPr lang="en-US" sz="1600" b="1" dirty="0"/>
              <a:t>-io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77198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95DD2-60B6-A309-A6F1-29B777825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96" y="-126469"/>
            <a:ext cx="12030303" cy="150706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/</a:t>
            </a:r>
            <a:r>
              <a:rPr lang="en-US" sz="3200" dirty="0" err="1">
                <a:solidFill>
                  <a:schemeClr val="bg1"/>
                </a:solidFill>
              </a:rPr>
              <a:t>MyPresentations</a:t>
            </a:r>
            <a:r>
              <a:rPr lang="en-US" sz="3200" dirty="0">
                <a:solidFill>
                  <a:schemeClr val="bg1"/>
                </a:solidFill>
              </a:rPr>
              <a:t>/2022-August_VMWare Explore VMTN</a:t>
            </a: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E39401F6-4CF7-8735-A398-234542A73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0" y="2134616"/>
            <a:ext cx="37592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2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CB760E5-21E9-F423-947E-6C0AB8CEAAC5}"/>
              </a:ext>
            </a:extLst>
          </p:cNvPr>
          <p:cNvSpPr/>
          <p:nvPr/>
        </p:nvSpPr>
        <p:spPr>
          <a:xfrm>
            <a:off x="6392635" y="1701801"/>
            <a:ext cx="4376965" cy="29581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5CEA5F3-0986-EA48-E4C2-00088F17D017}"/>
              </a:ext>
            </a:extLst>
          </p:cNvPr>
          <p:cNvSpPr/>
          <p:nvPr/>
        </p:nvSpPr>
        <p:spPr>
          <a:xfrm>
            <a:off x="2032000" y="1815135"/>
            <a:ext cx="3454400" cy="2844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4B276F-6754-0A11-4B2C-A922C0C43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083" y="26913"/>
            <a:ext cx="8534400" cy="1507067"/>
          </a:xfrm>
        </p:spPr>
        <p:txBody>
          <a:bodyPr>
            <a:normAutofit/>
          </a:bodyPr>
          <a:lstStyle/>
          <a:p>
            <a:r>
              <a:rPr lang="en-US" sz="4267" dirty="0"/>
              <a:t>Get-Version</a:t>
            </a:r>
          </a:p>
        </p:txBody>
      </p:sp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F00BA74B-6074-7932-3D88-D428FBB34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3697" y="1916735"/>
            <a:ext cx="1465884" cy="1465884"/>
          </a:xfrm>
          <a:prstGeom prst="rect">
            <a:avLst/>
          </a:prstGeom>
        </p:spPr>
      </p:pic>
      <p:pic>
        <p:nvPicPr>
          <p:cNvPr id="7" name="Content Placeholder 8" descr="A picture containing object&#10;&#10;Description automatically generated">
            <a:extLst>
              <a:ext uri="{FF2B5EF4-FFF2-40B4-BE49-F238E27FC236}">
                <a16:creationId xmlns:a16="http://schemas.microsoft.com/office/drawing/2014/main" id="{9928FE7D-3558-2F2C-A4AC-8D2AB4B60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1" y="1916734"/>
            <a:ext cx="1465884" cy="1465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CDAFB4-BC58-7A2D-B776-3F2BC7DF1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1483" y="2070198"/>
            <a:ext cx="1106173" cy="11061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AD9BB9-7F4D-E4EF-1797-2C976FD6AB15}"/>
              </a:ext>
            </a:extLst>
          </p:cNvPr>
          <p:cNvSpPr txBox="1"/>
          <p:nvPr/>
        </p:nvSpPr>
        <p:spPr>
          <a:xfrm>
            <a:off x="2950584" y="3230596"/>
            <a:ext cx="1606530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7" dirty="0">
                <a:solidFill>
                  <a:schemeClr val="bg1"/>
                </a:solidFill>
              </a:rPr>
              <a:t>&lt;=5.1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2352BD-31AA-29AC-3F8E-13A4D3E660CA}"/>
              </a:ext>
            </a:extLst>
          </p:cNvPr>
          <p:cNvSpPr txBox="1"/>
          <p:nvPr/>
        </p:nvSpPr>
        <p:spPr>
          <a:xfrm>
            <a:off x="6638077" y="3176371"/>
            <a:ext cx="902811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7" dirty="0">
                <a:solidFill>
                  <a:schemeClr val="bg1"/>
                </a:solidFill>
              </a:rPr>
              <a:t>6.x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77E3F3-C63D-88BC-64F6-F91E751464FC}"/>
              </a:ext>
            </a:extLst>
          </p:cNvPr>
          <p:cNvSpPr txBox="1"/>
          <p:nvPr/>
        </p:nvSpPr>
        <p:spPr>
          <a:xfrm>
            <a:off x="9212386" y="3176371"/>
            <a:ext cx="902811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67" dirty="0">
                <a:solidFill>
                  <a:schemeClr val="bg1"/>
                </a:solidFill>
              </a:rPr>
              <a:t>7.x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6946B7-3106-F2CB-6AB6-00D3B8CBE469}"/>
              </a:ext>
            </a:extLst>
          </p:cNvPr>
          <p:cNvSpPr txBox="1"/>
          <p:nvPr/>
        </p:nvSpPr>
        <p:spPr>
          <a:xfrm>
            <a:off x="2834426" y="3944606"/>
            <a:ext cx="1960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Windows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DF5D1C-4A10-E841-FEC4-2BA993F9366E}"/>
              </a:ext>
            </a:extLst>
          </p:cNvPr>
          <p:cNvSpPr txBox="1"/>
          <p:nvPr/>
        </p:nvSpPr>
        <p:spPr>
          <a:xfrm>
            <a:off x="6153588" y="3938895"/>
            <a:ext cx="4855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Windows-Linux-MacOS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95A9F2-FF26-5E70-3EB4-15BC09DF685B}"/>
              </a:ext>
            </a:extLst>
          </p:cNvPr>
          <p:cNvSpPr txBox="1"/>
          <p:nvPr/>
        </p:nvSpPr>
        <p:spPr>
          <a:xfrm>
            <a:off x="7678767" y="4674499"/>
            <a:ext cx="21018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.NET Core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0B249E-7994-80CE-BD2C-EBFD7AE60631}"/>
              </a:ext>
            </a:extLst>
          </p:cNvPr>
          <p:cNvSpPr txBox="1"/>
          <p:nvPr/>
        </p:nvSpPr>
        <p:spPr>
          <a:xfrm>
            <a:off x="2360352" y="4674501"/>
            <a:ext cx="3315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.Net</a:t>
            </a:r>
            <a:r>
              <a:rPr lang="en-US" sz="3200" dirty="0"/>
              <a:t> Framework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40521EB-FC4D-F008-C968-F534DB921098}"/>
              </a:ext>
            </a:extLst>
          </p:cNvPr>
          <p:cNvSpPr txBox="1"/>
          <p:nvPr/>
        </p:nvSpPr>
        <p:spPr>
          <a:xfrm>
            <a:off x="2540000" y="5146725"/>
            <a:ext cx="265810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solidFill>
                  <a:schemeClr val="bg1"/>
                </a:solidFill>
              </a:rPr>
              <a:t>powershell.exe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81B631-D8A4-2A2F-C688-4DD945A9C343}"/>
              </a:ext>
            </a:extLst>
          </p:cNvPr>
          <p:cNvSpPr txBox="1"/>
          <p:nvPr/>
        </p:nvSpPr>
        <p:spPr>
          <a:xfrm>
            <a:off x="7811291" y="5146725"/>
            <a:ext cx="174759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solidFill>
                  <a:schemeClr val="bg1"/>
                </a:solidFill>
              </a:rPr>
              <a:t>pwsh.exe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079A06-B1C1-5F88-3CE1-E81DDBC89E24}"/>
              </a:ext>
            </a:extLst>
          </p:cNvPr>
          <p:cNvSpPr txBox="1"/>
          <p:nvPr/>
        </p:nvSpPr>
        <p:spPr>
          <a:xfrm>
            <a:off x="7732913" y="5649491"/>
            <a:ext cx="3741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-</a:t>
            </a:r>
            <a:r>
              <a:rPr lang="en-US" sz="2400" dirty="0" err="1">
                <a:solidFill>
                  <a:schemeClr val="bg1"/>
                </a:solidFill>
              </a:rPr>
              <a:t>UseWindowsPowerShell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25" name="Graphic 24" descr="Close outline">
            <a:extLst>
              <a:ext uri="{FF2B5EF4-FFF2-40B4-BE49-F238E27FC236}">
                <a16:creationId xmlns:a16="http://schemas.microsoft.com/office/drawing/2014/main" id="{D964D230-7321-E03B-B2FE-C5CAA866D8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0813" y="3197040"/>
            <a:ext cx="791059" cy="79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6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 animBg="1"/>
      <p:bldP spid="9" grpId="0"/>
      <p:bldP spid="10" grpId="0"/>
      <p:bldP spid="11" grpId="0"/>
      <p:bldP spid="12" grpId="0"/>
      <p:bldP spid="13" grpId="0"/>
      <p:bldP spid="15" grpId="0"/>
      <p:bldP spid="16" grpId="0"/>
      <p:bldP spid="21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EE1B-CB58-2F0C-7EC0-DD7AF66D8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630" y="-136920"/>
            <a:ext cx="8534400" cy="1507067"/>
          </a:xfrm>
        </p:spPr>
        <p:txBody>
          <a:bodyPr>
            <a:normAutofit/>
          </a:bodyPr>
          <a:lstStyle/>
          <a:p>
            <a:r>
              <a:rPr lang="en-US" sz="4267" dirty="0"/>
              <a:t>Show-Profile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4D068-036B-033E-5521-E3B3D760F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630" y="1276242"/>
            <a:ext cx="10612546" cy="3615267"/>
          </a:xfrm>
        </p:spPr>
        <p:txBody>
          <a:bodyPr>
            <a:normAutofit lnSpcReduction="10000"/>
          </a:bodyPr>
          <a:lstStyle/>
          <a:p>
            <a:r>
              <a:rPr lang="en-US" sz="2133" dirty="0">
                <a:solidFill>
                  <a:schemeClr val="bg1"/>
                </a:solidFill>
              </a:rPr>
              <a:t>The PowerShell profile is a script that runs when a PowerShell session is started (unless the –</a:t>
            </a:r>
            <a:r>
              <a:rPr lang="en-US" sz="2133" dirty="0" err="1">
                <a:solidFill>
                  <a:schemeClr val="bg1"/>
                </a:solidFill>
              </a:rPr>
              <a:t>noprofile</a:t>
            </a:r>
            <a:r>
              <a:rPr lang="en-US" sz="2133" dirty="0">
                <a:solidFill>
                  <a:schemeClr val="bg1"/>
                </a:solidFill>
              </a:rPr>
              <a:t> switch is used)</a:t>
            </a:r>
          </a:p>
          <a:p>
            <a:r>
              <a:rPr lang="en-US" sz="2133" dirty="0">
                <a:solidFill>
                  <a:schemeClr val="bg1"/>
                </a:solidFill>
              </a:rPr>
              <a:t>Basically, it is a logon script for PowerShell containing commands, aliases, variables, drives, functions, modules, etc.</a:t>
            </a:r>
          </a:p>
          <a:p>
            <a:r>
              <a:rPr lang="en-US" sz="2133" dirty="0">
                <a:solidFill>
                  <a:schemeClr val="bg1"/>
                </a:solidFill>
              </a:rPr>
              <a:t>Profiles can be for all users, the current user, all hosts, and the current host. You can have a mix of none, some, or all of these and there is a precedence order.</a:t>
            </a:r>
          </a:p>
          <a:p>
            <a:r>
              <a:rPr lang="en-US" sz="2133" dirty="0">
                <a:solidFill>
                  <a:schemeClr val="bg1"/>
                </a:solidFill>
              </a:rPr>
              <a:t>There is no default profile</a:t>
            </a:r>
          </a:p>
          <a:p>
            <a:r>
              <a:rPr lang="en-US" sz="2133" dirty="0">
                <a:solidFill>
                  <a:schemeClr val="bg1"/>
                </a:solidFill>
              </a:rPr>
              <a:t>Your current user profile is stored in the $profile variable. To edit your current user profile with </a:t>
            </a:r>
            <a:r>
              <a:rPr lang="en-US" sz="2133" dirty="0" err="1">
                <a:solidFill>
                  <a:schemeClr val="bg1"/>
                </a:solidFill>
              </a:rPr>
              <a:t>VSCode</a:t>
            </a:r>
            <a:r>
              <a:rPr lang="en-US" sz="2133" dirty="0">
                <a:solidFill>
                  <a:schemeClr val="bg1"/>
                </a:solidFill>
              </a:rPr>
              <a:t>, type code $profile at a PowerShell prompt.</a:t>
            </a:r>
          </a:p>
        </p:txBody>
      </p:sp>
    </p:spTree>
    <p:extLst>
      <p:ext uri="{BB962C8B-B14F-4D97-AF65-F5344CB8AC3E}">
        <p14:creationId xmlns:p14="http://schemas.microsoft.com/office/powerpoint/2010/main" val="382919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5EE1B-CB58-2F0C-7EC0-DD7AF66D8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835" y="-183946"/>
            <a:ext cx="8534400" cy="1507067"/>
          </a:xfrm>
        </p:spPr>
        <p:txBody>
          <a:bodyPr>
            <a:normAutofit/>
          </a:bodyPr>
          <a:lstStyle/>
          <a:p>
            <a:r>
              <a:rPr lang="en-US" sz="4267" dirty="0"/>
              <a:t>Show-Variable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4D068-036B-033E-5521-E3B3D760F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835" y="1474796"/>
            <a:ext cx="10607322" cy="3615267"/>
          </a:xfrm>
        </p:spPr>
        <p:txBody>
          <a:bodyPr>
            <a:normAutofit fontScale="85000" lnSpcReduction="20000"/>
          </a:bodyPr>
          <a:lstStyle/>
          <a:p>
            <a:r>
              <a:rPr lang="en-US" sz="2667" dirty="0">
                <a:solidFill>
                  <a:schemeClr val="bg1"/>
                </a:solidFill>
              </a:rPr>
              <a:t>A unit of </a:t>
            </a:r>
            <a:r>
              <a:rPr lang="en-US" sz="2667" dirty="0">
                <a:solidFill>
                  <a:srgbClr val="C00000"/>
                </a:solidFill>
              </a:rPr>
              <a:t>memory</a:t>
            </a:r>
            <a:r>
              <a:rPr lang="en-US" sz="2667" dirty="0">
                <a:solidFill>
                  <a:schemeClr val="bg1"/>
                </a:solidFill>
              </a:rPr>
              <a:t> in which a value is stored</a:t>
            </a:r>
          </a:p>
          <a:p>
            <a:r>
              <a:rPr lang="en-US" sz="2667" dirty="0">
                <a:solidFill>
                  <a:schemeClr val="bg1"/>
                </a:solidFill>
              </a:rPr>
              <a:t>PowerShell variables are text strings represented by the dollar sign “$”prefix (ex. $a, $</a:t>
            </a:r>
            <a:r>
              <a:rPr lang="en-US" sz="2667" dirty="0" err="1">
                <a:solidFill>
                  <a:schemeClr val="bg1"/>
                </a:solidFill>
              </a:rPr>
              <a:t>my_var</a:t>
            </a:r>
            <a:r>
              <a:rPr lang="en-US" sz="2667" dirty="0">
                <a:solidFill>
                  <a:schemeClr val="bg1"/>
                </a:solidFill>
              </a:rPr>
              <a:t>, $var1, etc.)</a:t>
            </a:r>
          </a:p>
          <a:p>
            <a:r>
              <a:rPr lang="en-US" sz="2667" dirty="0">
                <a:solidFill>
                  <a:schemeClr val="bg1"/>
                </a:solidFill>
              </a:rPr>
              <a:t>Although special characters and spaces allowed, variable names should be kept simple</a:t>
            </a:r>
          </a:p>
          <a:p>
            <a:r>
              <a:rPr lang="en-US" sz="2667" dirty="0">
                <a:solidFill>
                  <a:schemeClr val="bg1"/>
                </a:solidFill>
              </a:rPr>
              <a:t>Types of variables:</a:t>
            </a:r>
          </a:p>
          <a:p>
            <a:pPr lvl="1"/>
            <a:r>
              <a:rPr lang="en-US" sz="1900" dirty="0">
                <a:solidFill>
                  <a:schemeClr val="bg1"/>
                </a:solidFill>
              </a:rPr>
              <a:t>User – user defined and deleted on exit (add to your PowerShell Profile to sustain)</a:t>
            </a:r>
          </a:p>
          <a:p>
            <a:pPr lvl="1"/>
            <a:r>
              <a:rPr lang="en-US" sz="1900" dirty="0">
                <a:solidFill>
                  <a:schemeClr val="bg1"/>
                </a:solidFill>
              </a:rPr>
              <a:t>Automatic – defined by Posh &amp; not editable (ex. $PSHOME)</a:t>
            </a:r>
          </a:p>
          <a:p>
            <a:pPr lvl="1"/>
            <a:r>
              <a:rPr lang="en-US" sz="1900" dirty="0">
                <a:solidFill>
                  <a:schemeClr val="bg1"/>
                </a:solidFill>
              </a:rPr>
              <a:t>Preference – defaults defined &amp; are user editable</a:t>
            </a:r>
          </a:p>
          <a:p>
            <a:r>
              <a:rPr lang="en-US" sz="2667" dirty="0">
                <a:solidFill>
                  <a:schemeClr val="bg1"/>
                </a:solidFill>
              </a:rPr>
              <a:t>Get-Variable to show all variables defined in a session</a:t>
            </a:r>
          </a:p>
        </p:txBody>
      </p:sp>
    </p:spTree>
    <p:extLst>
      <p:ext uri="{BB962C8B-B14F-4D97-AF65-F5344CB8AC3E}">
        <p14:creationId xmlns:p14="http://schemas.microsoft.com/office/powerpoint/2010/main" val="4514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ABD75-DDC1-8B49-BDCF-A11C1A05C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-24897"/>
            <a:ext cx="8534400" cy="1507067"/>
          </a:xfrm>
        </p:spPr>
        <p:txBody>
          <a:bodyPr>
            <a:normAutofit/>
          </a:bodyPr>
          <a:lstStyle/>
          <a:p>
            <a:r>
              <a:rPr lang="en-US" sz="4267" dirty="0"/>
              <a:t>Get-Syntax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C76634-E123-C952-07E1-84BEE8375721}"/>
              </a:ext>
            </a:extLst>
          </p:cNvPr>
          <p:cNvSpPr/>
          <p:nvPr/>
        </p:nvSpPr>
        <p:spPr>
          <a:xfrm>
            <a:off x="508001" y="3158374"/>
            <a:ext cx="11023540" cy="1015127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B3FB20-9499-639A-60FF-F6B47D6B6A06}"/>
              </a:ext>
            </a:extLst>
          </p:cNvPr>
          <p:cNvSpPr txBox="1"/>
          <p:nvPr/>
        </p:nvSpPr>
        <p:spPr>
          <a:xfrm>
            <a:off x="508001" y="3428048"/>
            <a:ext cx="100399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  Get-Process –Name firefox.exe –</a:t>
            </a:r>
            <a:r>
              <a:rPr lang="en-US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IncludeUserName</a:t>
            </a: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 -Verbose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E65EBA20-EB55-8DB2-17A1-765E59C6A9A6}"/>
              </a:ext>
            </a:extLst>
          </p:cNvPr>
          <p:cNvSpPr/>
          <p:nvPr/>
        </p:nvSpPr>
        <p:spPr>
          <a:xfrm rot="5400000">
            <a:off x="1617713" y="3398439"/>
            <a:ext cx="884791" cy="1874084"/>
          </a:xfrm>
          <a:prstGeom prst="rightBrac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0BF3001D-09A2-40D1-A4A0-C56C09B6AC8E}"/>
              </a:ext>
            </a:extLst>
          </p:cNvPr>
          <p:cNvSpPr/>
          <p:nvPr/>
        </p:nvSpPr>
        <p:spPr>
          <a:xfrm rot="5400000">
            <a:off x="3136487" y="3915088"/>
            <a:ext cx="884791" cy="829057"/>
          </a:xfrm>
          <a:prstGeom prst="rightBrac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F31FB9D9-5F0A-40A7-9E0F-617B030CEA97}"/>
              </a:ext>
            </a:extLst>
          </p:cNvPr>
          <p:cNvSpPr/>
          <p:nvPr/>
        </p:nvSpPr>
        <p:spPr>
          <a:xfrm rot="5400000">
            <a:off x="7095403" y="3051375"/>
            <a:ext cx="884791" cy="2623021"/>
          </a:xfrm>
          <a:prstGeom prst="rightBrac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13E7D6F5-EF2B-98F2-422B-AB05BF5ADFC1}"/>
              </a:ext>
            </a:extLst>
          </p:cNvPr>
          <p:cNvSpPr/>
          <p:nvPr/>
        </p:nvSpPr>
        <p:spPr>
          <a:xfrm>
            <a:off x="1171834" y="2717428"/>
            <a:ext cx="411045" cy="710619"/>
          </a:xfrm>
          <a:prstGeom prst="up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227D1686-2BF4-F1C2-55BF-08D375CC7DAB}"/>
              </a:ext>
            </a:extLst>
          </p:cNvPr>
          <p:cNvSpPr/>
          <p:nvPr/>
        </p:nvSpPr>
        <p:spPr>
          <a:xfrm>
            <a:off x="2149175" y="2717428"/>
            <a:ext cx="411045" cy="710619"/>
          </a:xfrm>
          <a:prstGeom prst="up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46072AD3-984D-B868-2DF0-9FBDE3D1EB54}"/>
              </a:ext>
            </a:extLst>
          </p:cNvPr>
          <p:cNvSpPr/>
          <p:nvPr/>
        </p:nvSpPr>
        <p:spPr>
          <a:xfrm>
            <a:off x="4648294" y="2717428"/>
            <a:ext cx="411045" cy="710619"/>
          </a:xfrm>
          <a:prstGeom prst="up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ABC904-A184-0A5A-37A4-E03D8C84ECB4}"/>
              </a:ext>
            </a:extLst>
          </p:cNvPr>
          <p:cNvSpPr txBox="1"/>
          <p:nvPr/>
        </p:nvSpPr>
        <p:spPr>
          <a:xfrm>
            <a:off x="876287" y="2209800"/>
            <a:ext cx="97815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chemeClr val="bg1"/>
                </a:solidFill>
              </a:rPr>
              <a:t>Verb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C1314F-CF2B-EBF0-3448-D8924B1B8221}"/>
              </a:ext>
            </a:extLst>
          </p:cNvPr>
          <p:cNvSpPr txBox="1"/>
          <p:nvPr/>
        </p:nvSpPr>
        <p:spPr>
          <a:xfrm>
            <a:off x="1930401" y="2218196"/>
            <a:ext cx="1067921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chemeClr val="bg1"/>
                </a:solidFill>
              </a:rPr>
              <a:t>Noun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A3CC3CB-8267-EDBA-6877-7D99167B4988}"/>
              </a:ext>
            </a:extLst>
          </p:cNvPr>
          <p:cNvCxnSpPr>
            <a:cxnSpLocks/>
          </p:cNvCxnSpPr>
          <p:nvPr/>
        </p:nvCxnSpPr>
        <p:spPr>
          <a:xfrm>
            <a:off x="1824153" y="2485319"/>
            <a:ext cx="153272" cy="0"/>
          </a:xfrm>
          <a:prstGeom prst="line">
            <a:avLst/>
          </a:prstGeom>
          <a:ln w="38100">
            <a:solidFill>
              <a:schemeClr val="bg1">
                <a:alpha val="6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1FD3D7-1312-158F-BADD-107C14AF338B}"/>
              </a:ext>
            </a:extLst>
          </p:cNvPr>
          <p:cNvSpPr txBox="1"/>
          <p:nvPr/>
        </p:nvSpPr>
        <p:spPr>
          <a:xfrm>
            <a:off x="1377355" y="4775497"/>
            <a:ext cx="140294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chemeClr val="bg1"/>
                </a:solidFill>
              </a:rPr>
              <a:t>Cmdlet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E8C406-2F3E-5E31-3C1A-CE0D667F7DE2}"/>
              </a:ext>
            </a:extLst>
          </p:cNvPr>
          <p:cNvSpPr txBox="1"/>
          <p:nvPr/>
        </p:nvSpPr>
        <p:spPr>
          <a:xfrm>
            <a:off x="2737919" y="4775497"/>
            <a:ext cx="190949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chemeClr val="bg1"/>
                </a:solidFill>
              </a:rPr>
              <a:t>Parameter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00C915-7B29-7543-C925-2D4844CB00DE}"/>
              </a:ext>
            </a:extLst>
          </p:cNvPr>
          <p:cNvSpPr txBox="1"/>
          <p:nvPr/>
        </p:nvSpPr>
        <p:spPr>
          <a:xfrm>
            <a:off x="3759201" y="2218579"/>
            <a:ext cx="297709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chemeClr val="bg1"/>
                </a:solidFill>
              </a:rPr>
              <a:t>Parameter Value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86D90C-FFDD-785D-EC4A-D271C253696F}"/>
              </a:ext>
            </a:extLst>
          </p:cNvPr>
          <p:cNvSpPr txBox="1"/>
          <p:nvPr/>
        </p:nvSpPr>
        <p:spPr>
          <a:xfrm>
            <a:off x="6932716" y="4775497"/>
            <a:ext cx="1245854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chemeClr val="bg1"/>
                </a:solidFill>
              </a:rPr>
              <a:t>Switch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BBF0E2F6-3FD5-187E-42FE-E14F4C6FA9E3}"/>
              </a:ext>
            </a:extLst>
          </p:cNvPr>
          <p:cNvSpPr/>
          <p:nvPr/>
        </p:nvSpPr>
        <p:spPr>
          <a:xfrm rot="5400000">
            <a:off x="9244507" y="3702617"/>
            <a:ext cx="884791" cy="1320540"/>
          </a:xfrm>
          <a:prstGeom prst="rightBrac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865C02-B7A0-03D1-FDB0-6E03A5AA4773}"/>
              </a:ext>
            </a:extLst>
          </p:cNvPr>
          <p:cNvSpPr txBox="1"/>
          <p:nvPr/>
        </p:nvSpPr>
        <p:spPr>
          <a:xfrm>
            <a:off x="8142878" y="4772012"/>
            <a:ext cx="356059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chemeClr val="bg1"/>
                </a:solidFill>
              </a:rPr>
              <a:t>Common Parameter</a:t>
            </a:r>
          </a:p>
        </p:txBody>
      </p:sp>
    </p:spTree>
    <p:extLst>
      <p:ext uri="{BB962C8B-B14F-4D97-AF65-F5344CB8AC3E}">
        <p14:creationId xmlns:p14="http://schemas.microsoft.com/office/powerpoint/2010/main" val="2801504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5" grpId="0"/>
      <p:bldP spid="16" grpId="0"/>
      <p:bldP spid="17" grpId="0"/>
      <p:bldP spid="18" grpId="0"/>
      <p:bldP spid="19" grpId="0" animBg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14BD54-5AD5-5EFA-3C0F-DD9DFA760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54" y="-110794"/>
            <a:ext cx="8534400" cy="1507067"/>
          </a:xfrm>
        </p:spPr>
        <p:txBody>
          <a:bodyPr>
            <a:normAutofit/>
          </a:bodyPr>
          <a:lstStyle/>
          <a:p>
            <a:r>
              <a:rPr lang="en-US" sz="4267" dirty="0"/>
              <a:t>Cmdlets (command-lets)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A1A5F1-6AD4-862E-C3C5-BB0AA62C1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7" y="1579299"/>
            <a:ext cx="10737951" cy="361526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 type of command in PowerShell</a:t>
            </a:r>
          </a:p>
          <a:p>
            <a:r>
              <a:rPr lang="en-US" sz="3200" dirty="0">
                <a:solidFill>
                  <a:schemeClr val="bg1"/>
                </a:solidFill>
              </a:rPr>
              <a:t>Common syntax &amp; options</a:t>
            </a:r>
          </a:p>
          <a:p>
            <a:r>
              <a:rPr lang="en-US" sz="3200" dirty="0">
                <a:solidFill>
                  <a:schemeClr val="bg1"/>
                </a:solidFill>
              </a:rPr>
              <a:t>Usually take object input &amp; return objects</a:t>
            </a:r>
          </a:p>
          <a:p>
            <a:r>
              <a:rPr lang="en-US" sz="3200" dirty="0">
                <a:solidFill>
                  <a:schemeClr val="bg1"/>
                </a:solidFill>
              </a:rPr>
              <a:t>Run standalone, combined, or stored in </a:t>
            </a:r>
            <a:r>
              <a:rPr lang="en-US" sz="3200" dirty="0">
                <a:solidFill>
                  <a:srgbClr val="C00000"/>
                </a:solidFill>
              </a:rPr>
              <a:t>.ps1</a:t>
            </a:r>
            <a:r>
              <a:rPr lang="en-US" sz="3200" dirty="0">
                <a:solidFill>
                  <a:schemeClr val="bg1"/>
                </a:solidFill>
              </a:rPr>
              <a:t> file as scripts</a:t>
            </a:r>
          </a:p>
        </p:txBody>
      </p:sp>
    </p:spTree>
    <p:extLst>
      <p:ext uri="{BB962C8B-B14F-4D97-AF65-F5344CB8AC3E}">
        <p14:creationId xmlns:p14="http://schemas.microsoft.com/office/powerpoint/2010/main" val="295471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5C5A7-F932-E667-F26D-B73EA9F8D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05" y="-157820"/>
            <a:ext cx="8534400" cy="1507067"/>
          </a:xfrm>
        </p:spPr>
        <p:txBody>
          <a:bodyPr>
            <a:normAutofit/>
          </a:bodyPr>
          <a:lstStyle/>
          <a:p>
            <a:r>
              <a:rPr lang="en-US" sz="4267" dirty="0"/>
              <a:t>Show-Parameter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83619-9233-E954-4FEA-DD34AD1FA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09" y="1621366"/>
            <a:ext cx="8534400" cy="3615267"/>
          </a:xfrm>
        </p:spPr>
        <p:txBody>
          <a:bodyPr>
            <a:normAutofit fontScale="55000" lnSpcReduction="20000"/>
          </a:bodyPr>
          <a:lstStyle/>
          <a:p>
            <a:r>
              <a:rPr lang="en-US" sz="4267" dirty="0">
                <a:solidFill>
                  <a:schemeClr val="bg1"/>
                </a:solidFill>
              </a:rPr>
              <a:t>Allow for users to provide input or options</a:t>
            </a:r>
          </a:p>
          <a:p>
            <a:r>
              <a:rPr lang="en-US" sz="4267" dirty="0">
                <a:solidFill>
                  <a:schemeClr val="bg1"/>
                </a:solidFill>
              </a:rPr>
              <a:t>A pre-hyphen (“-”) is not always necessary (</a:t>
            </a:r>
            <a:r>
              <a:rPr lang="en-US" sz="4267" dirty="0" err="1">
                <a:solidFill>
                  <a:schemeClr val="bg1"/>
                </a:solidFill>
              </a:rPr>
              <a:t>ie</a:t>
            </a:r>
            <a:r>
              <a:rPr lang="en-US" sz="4267" dirty="0">
                <a:solidFill>
                  <a:schemeClr val="bg1"/>
                </a:solidFill>
              </a:rPr>
              <a:t>. positional)</a:t>
            </a:r>
          </a:p>
          <a:p>
            <a:r>
              <a:rPr lang="en-US" sz="4267" dirty="0">
                <a:solidFill>
                  <a:schemeClr val="bg1"/>
                </a:solidFill>
              </a:rPr>
              <a:t>Some parameters have default values (dev decision)</a:t>
            </a:r>
          </a:p>
          <a:p>
            <a:r>
              <a:rPr lang="en-US" sz="4267" dirty="0">
                <a:solidFill>
                  <a:schemeClr val="bg1"/>
                </a:solidFill>
              </a:rPr>
              <a:t>Different Types:</a:t>
            </a:r>
          </a:p>
          <a:p>
            <a:pPr lvl="1"/>
            <a:r>
              <a:rPr lang="en-US" sz="3467" dirty="0">
                <a:solidFill>
                  <a:schemeClr val="bg1"/>
                </a:solidFill>
              </a:rPr>
              <a:t>Named -&gt; default full name of parameter</a:t>
            </a:r>
          </a:p>
          <a:p>
            <a:pPr lvl="1"/>
            <a:r>
              <a:rPr lang="en-US" sz="3467" dirty="0">
                <a:solidFill>
                  <a:schemeClr val="bg1"/>
                </a:solidFill>
              </a:rPr>
              <a:t>Positional -&gt; typed in a relative order (caution)</a:t>
            </a:r>
          </a:p>
          <a:p>
            <a:pPr lvl="1"/>
            <a:r>
              <a:rPr lang="en-US" sz="3467" dirty="0">
                <a:solidFill>
                  <a:schemeClr val="bg1"/>
                </a:solidFill>
              </a:rPr>
              <a:t>Dynamic -&gt; only available under special conditions</a:t>
            </a:r>
          </a:p>
          <a:p>
            <a:pPr lvl="1"/>
            <a:r>
              <a:rPr lang="en-US" sz="3467" dirty="0">
                <a:solidFill>
                  <a:schemeClr val="bg1"/>
                </a:solidFill>
              </a:rPr>
              <a:t>Common -&gt; built-in parameters</a:t>
            </a:r>
          </a:p>
          <a:p>
            <a:pPr lvl="1"/>
            <a:r>
              <a:rPr lang="en-US" sz="3467" dirty="0">
                <a:solidFill>
                  <a:schemeClr val="bg1"/>
                </a:solidFill>
              </a:rPr>
              <a:t>Sets -&gt; expose different parameters &amp; return different information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749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78</TotalTime>
  <Words>754</Words>
  <Application>Microsoft Office PowerPoint</Application>
  <PresentationFormat>Widescreen</PresentationFormat>
  <Paragraphs>108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Calibri</vt:lpstr>
      <vt:lpstr>Century Gothic</vt:lpstr>
      <vt:lpstr>Consolas</vt:lpstr>
      <vt:lpstr>Wingdings 3</vt:lpstr>
      <vt:lpstr>Slice</vt:lpstr>
      <vt:lpstr>Learn powershell by building a cool alarm clock</vt:lpstr>
      <vt:lpstr>PowerPoint Presentation</vt:lpstr>
      <vt:lpstr>/MyPresentations/2022-August_VMWare Explore VMTN</vt:lpstr>
      <vt:lpstr>Get-Version</vt:lpstr>
      <vt:lpstr>Show-Profile</vt:lpstr>
      <vt:lpstr>Show-Variable</vt:lpstr>
      <vt:lpstr>Get-Syntax</vt:lpstr>
      <vt:lpstr>Cmdlets (command-lets)</vt:lpstr>
      <vt:lpstr>Show-Parameter</vt:lpstr>
      <vt:lpstr>Show-Pipelining</vt:lpstr>
      <vt:lpstr>Show-Functions</vt:lpstr>
      <vt:lpstr>Show-Module</vt:lpstr>
      <vt:lpstr>Show-ModuleManifest</vt:lpstr>
      <vt:lpstr>Core Cmdlets to Know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Nelson</dc:creator>
  <cp:lastModifiedBy>Mike Nelson</cp:lastModifiedBy>
  <cp:revision>3</cp:revision>
  <dcterms:created xsi:type="dcterms:W3CDTF">2022-08-16T15:18:03Z</dcterms:created>
  <dcterms:modified xsi:type="dcterms:W3CDTF">2022-08-31T14:50:54Z</dcterms:modified>
</cp:coreProperties>
</file>